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6C58"/>
    <a:srgbClr val="E2F0D9"/>
    <a:srgbClr val="F4F9F1"/>
    <a:srgbClr val="2F392F"/>
    <a:srgbClr val="6E866C"/>
    <a:srgbClr val="809E7E"/>
    <a:srgbClr val="6F9569"/>
    <a:srgbClr val="142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3FBFD-1737-436B-AA4E-DA52746934CC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DFA23-7075-435F-AF6C-FBC9EAC3B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20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DFA23-7075-435F-AF6C-FBC9EAC3BA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88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195B-BFC3-4012-9FFF-2DE32B80C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891A9-2C21-443D-97D5-13F1D7C0A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B9253-D252-4EFD-B892-5E588951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A90D6-5592-474D-9049-21A0AE5B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5DFCC-708A-42F2-88DA-1C2BC55B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A81B-2D78-4AC9-BFF4-F96F9B78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4AD3E-C7F2-47AD-AA91-F8683B77E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45F7-86A7-49D5-9FDE-F13F70A8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E87DD-7BC8-4359-8C5F-5866E380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28835-D8FF-46E4-89EF-6419CF22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0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14DC54-2ECE-4065-AAC1-F9DD61FD9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081B4-3CA4-4DBE-855F-A4DB308B3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68BC5-0F60-4E34-96FA-0D521D61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05DE9-D246-4854-BBCF-D4C1445B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73B29-F140-45A7-886E-A460DB88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728E-3338-4F4C-ACC7-9DA7358F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3012D-92FF-49A5-9555-CCE07C4D1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1511-54AF-47D6-B746-24C7614E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DC9A0-975E-4075-9215-2926CF7A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C73D5-84FF-43F8-98BF-7549115A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D4B9-9614-47A3-BF63-B9C902AA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60466-DEB4-48DB-BB69-F4B393E76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63D9D-1247-444A-95FB-12C2BBAF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5F460-A5BC-4A00-8520-81C42411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8F2C7-094B-4C5B-B9DB-DF30A9B9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1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D530-A5A8-46F4-AA64-E4A8CFB8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F1E04-5D7B-4CEE-A90F-5AC501A77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0B1F5-D96D-4CEF-A364-9B0675A20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BD95-A630-406D-B367-AE438AE2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B3FDD-B0DE-4CD1-91DC-ACECED2C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4F2FB-434A-426B-B35A-B7B034D1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0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81C1-C263-4DEA-893E-0B09ED2F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E65DF-A62D-4701-91C2-651B213E7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6B359-9D65-4910-A8BE-5871EF8C2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9F5E5-0C1E-4C77-9753-48BD48E83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DB703-5489-443F-B031-39BE7DB17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56805B-AF5B-4C39-A1F0-27241FC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FF262-3898-4D24-B04E-9BCD92B7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E23A5-E494-4325-9C05-326EF682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325C5-4BD0-4B6E-8D43-791AD26D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283B0-541E-455D-8953-5D023165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156E7-C07D-4CBF-9062-0D3484D7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6DA23-488B-4D99-80F7-4B0B5620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3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32BF3-D2B2-4E87-848F-D0D7A8A9B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4E61B-D27E-4B4D-9C83-E93D20B1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623FC-CBD8-445C-95FB-D0F999C9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B337-AC20-41A3-AF88-6E48924E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4045-8CD6-48D1-B663-295047533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28C9B-D2BD-4B3B-B0E3-5467905DE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05657-9C3A-4DAE-A801-40A5F2E8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32DA5-5CA9-4960-9F05-68C7BE6B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FF07C-8F5A-4CE1-8891-49688962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9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A069-A198-4C32-BBBE-2600543F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165415-1D0A-4D54-9976-5D49B098A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4CED8-9536-438A-BE1E-765608174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A6298-D8B8-43CA-B58E-2E72A2C9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B85B2-C03E-4650-9CE7-204F1375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7773F-9564-4043-9346-EB75B1E5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4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2C78D4-EFEA-4154-BDB2-3658E600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F36E-0781-45A0-92E9-8F69E1EB2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9BFD2-42CE-4C71-8220-C1F33A0FB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CD00E-C701-466B-9990-76E8D9187EB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D7339-A568-4C03-93F9-6692E435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0ED6-A6C5-4307-8B81-53BB8A75A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2BA29-DD24-403B-B1F0-A725F3BBA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8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nic_toll_collection" TargetMode="External"/><Relationship Id="rId2" Type="http://schemas.openxmlformats.org/officeDocument/2006/relationships/hyperlink" Target="https://en.wikipedia.org/wiki/List_of_roads_in_Bangladesh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ow2electronics.com/automated-toll-collection-system-using-rfid-arduino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72D4853-C07E-42B8-906B-C59AC81EA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824" y="1432578"/>
            <a:ext cx="8292352" cy="138233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6F9569"/>
                </a:solidFill>
              </a:rPr>
              <a:t>RFID BASED AUTOMATED TOLL COLLECTION SYSTEM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F76BD5-B3E3-4894-98D2-B2DC27900D78}"/>
              </a:ext>
            </a:extLst>
          </p:cNvPr>
          <p:cNvSpPr/>
          <p:nvPr/>
        </p:nvSpPr>
        <p:spPr>
          <a:xfrm>
            <a:off x="6588402" y="2507139"/>
            <a:ext cx="2501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“To Make Toll Collection Easier”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2A3334-F3B7-47AD-BB77-96D52D1562BE}"/>
              </a:ext>
            </a:extLst>
          </p:cNvPr>
          <p:cNvSpPr/>
          <p:nvPr/>
        </p:nvSpPr>
        <p:spPr>
          <a:xfrm>
            <a:off x="699247" y="0"/>
            <a:ext cx="1156447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7151559C-6280-4729-B0B5-30EB3216E4D9}"/>
              </a:ext>
            </a:extLst>
          </p:cNvPr>
          <p:cNvSpPr/>
          <p:nvPr/>
        </p:nvSpPr>
        <p:spPr>
          <a:xfrm>
            <a:off x="0" y="5425422"/>
            <a:ext cx="12192000" cy="397229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410465" cy="6858000"/>
          </a:xfrm>
          <a:prstGeom prst="rect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596C58"/>
                </a:solidFill>
              </a:rPr>
              <a:t>Project Sneak Peek</a:t>
            </a:r>
            <a:endParaRPr lang="en-US" sz="2800" dirty="0">
              <a:solidFill>
                <a:srgbClr val="596C58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077" y="1257943"/>
            <a:ext cx="2906783" cy="3700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3654"/>
          <a:stretch/>
        </p:blipFill>
        <p:spPr>
          <a:xfrm>
            <a:off x="3744684" y="1257943"/>
            <a:ext cx="4926153" cy="37004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" y="0"/>
            <a:ext cx="3410465" cy="6858000"/>
          </a:xfrm>
          <a:prstGeom prst="rect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596C58"/>
                </a:solidFill>
              </a:rPr>
              <a:t>Project Sneak Peek</a:t>
            </a:r>
            <a:endParaRPr lang="en-US" sz="2800" dirty="0">
              <a:solidFill>
                <a:srgbClr val="596C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0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2307-12B2-48D0-805C-8FEC8867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Limitation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721CEA-5DF3-49BD-B731-D3C8674E79C2}"/>
              </a:ext>
            </a:extLst>
          </p:cNvPr>
          <p:cNvSpPr/>
          <p:nvPr/>
        </p:nvSpPr>
        <p:spPr>
          <a:xfrm>
            <a:off x="638175" y="1943101"/>
            <a:ext cx="4572000" cy="928688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596C58"/>
                </a:solidFill>
              </a:rPr>
              <a:t>It cannot detect different weighted vehicles</a:t>
            </a:r>
            <a:endParaRPr lang="en-US" b="1" dirty="0">
              <a:solidFill>
                <a:srgbClr val="596C5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F2C59-72D7-4F10-8518-8A5E78B2C45D}"/>
              </a:ext>
            </a:extLst>
          </p:cNvPr>
          <p:cNvSpPr/>
          <p:nvPr/>
        </p:nvSpPr>
        <p:spPr>
          <a:xfrm>
            <a:off x="4024314" y="3124202"/>
            <a:ext cx="4419598" cy="928688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No Transaction Method Included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FA214-ADC6-48D1-B1EE-13840935F697}"/>
              </a:ext>
            </a:extLst>
          </p:cNvPr>
          <p:cNvSpPr/>
          <p:nvPr/>
        </p:nvSpPr>
        <p:spPr>
          <a:xfrm>
            <a:off x="7405690" y="4305303"/>
            <a:ext cx="4419598" cy="928688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High investment Cost</a:t>
            </a:r>
          </a:p>
        </p:txBody>
      </p:sp>
    </p:spTree>
    <p:extLst>
      <p:ext uri="{BB962C8B-B14F-4D97-AF65-F5344CB8AC3E}">
        <p14:creationId xmlns:p14="http://schemas.microsoft.com/office/powerpoint/2010/main" val="367632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DF84F-903F-4BA3-B067-068C17C5473C}"/>
              </a:ext>
            </a:extLst>
          </p:cNvPr>
          <p:cNvSpPr/>
          <p:nvPr/>
        </p:nvSpPr>
        <p:spPr>
          <a:xfrm>
            <a:off x="1" y="4847723"/>
            <a:ext cx="12192000" cy="2010277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16C78-68A5-4EDB-88F9-2F7AB1EE92D9}"/>
              </a:ext>
            </a:extLst>
          </p:cNvPr>
          <p:cNvSpPr/>
          <p:nvPr/>
        </p:nvSpPr>
        <p:spPr>
          <a:xfrm>
            <a:off x="1257299" y="1638803"/>
            <a:ext cx="9958389" cy="27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596C5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Road System using Speed Meter to reduce road accidents.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b="1" dirty="0">
              <a:solidFill>
                <a:srgbClr val="596C58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596C5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Alert Service when card doesn’t have sufficient balance.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b="1" dirty="0">
              <a:solidFill>
                <a:srgbClr val="596C58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596C5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Usage of Picture Handling or CCTV Camera for Centralize Information Recording to identify vehicles.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b="1" dirty="0">
              <a:solidFill>
                <a:srgbClr val="596C58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596C5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Full Database with Image Processing System</a:t>
            </a:r>
            <a:endParaRPr lang="en-US" b="1" dirty="0">
              <a:solidFill>
                <a:srgbClr val="596C58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2B7E67-5E6F-4E0F-A4A9-2E94873564B5}"/>
              </a:ext>
            </a:extLst>
          </p:cNvPr>
          <p:cNvSpPr txBox="1">
            <a:spLocks/>
          </p:cNvSpPr>
          <p:nvPr/>
        </p:nvSpPr>
        <p:spPr>
          <a:xfrm>
            <a:off x="700088" y="3132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596C58"/>
                </a:solidFill>
              </a:rPr>
              <a:t>Future Scope</a:t>
            </a: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EDEBB98A-7877-41DE-B6AD-77D788701DB5}"/>
              </a:ext>
            </a:extLst>
          </p:cNvPr>
          <p:cNvSpPr/>
          <p:nvPr/>
        </p:nvSpPr>
        <p:spPr>
          <a:xfrm>
            <a:off x="4132758" y="4649108"/>
            <a:ext cx="3926484" cy="397229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7E67-5E6F-4E0F-A4A9-2E94873564B5}"/>
              </a:ext>
            </a:extLst>
          </p:cNvPr>
          <p:cNvSpPr txBox="1">
            <a:spLocks/>
          </p:cNvSpPr>
          <p:nvPr/>
        </p:nvSpPr>
        <p:spPr>
          <a:xfrm>
            <a:off x="700088" y="3132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596C58"/>
                </a:solidFill>
              </a:rPr>
              <a:t>References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700088" y="1784313"/>
            <a:ext cx="103743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Bahnschrift Light Condensed" pitchFamily="34" charset="0"/>
              </a:rPr>
              <a:t>[1] Ahmad </a:t>
            </a:r>
            <a:r>
              <a:rPr lang="en-US" dirty="0" err="1">
                <a:latin typeface="Bahnschrift Light Condensed" pitchFamily="34" charset="0"/>
              </a:rPr>
              <a:t>Zubair</a:t>
            </a:r>
            <a:r>
              <a:rPr lang="en-US" dirty="0">
                <a:latin typeface="Bahnschrift Light Condensed" pitchFamily="34" charset="0"/>
              </a:rPr>
              <a:t>, </a:t>
            </a:r>
            <a:r>
              <a:rPr lang="en-US" dirty="0" err="1">
                <a:latin typeface="Bahnschrift Light Condensed" pitchFamily="34" charset="0"/>
              </a:rPr>
              <a:t>Sourav</a:t>
            </a:r>
            <a:r>
              <a:rPr lang="en-US" dirty="0">
                <a:latin typeface="Bahnschrift Light Condensed" pitchFamily="34" charset="0"/>
              </a:rPr>
              <a:t> </a:t>
            </a:r>
            <a:r>
              <a:rPr lang="en-US" dirty="0" err="1">
                <a:latin typeface="Bahnschrift Light Condensed" pitchFamily="34" charset="0"/>
              </a:rPr>
              <a:t>Mahmood</a:t>
            </a:r>
            <a:r>
              <a:rPr lang="en-US" dirty="0">
                <a:latin typeface="Bahnschrift Light Condensed" pitchFamily="34" charset="0"/>
              </a:rPr>
              <a:t> </a:t>
            </a:r>
            <a:r>
              <a:rPr lang="en-US" dirty="0" err="1">
                <a:latin typeface="Bahnschrift Light Condensed" pitchFamily="34" charset="0"/>
              </a:rPr>
              <a:t>Sagar</a:t>
            </a:r>
            <a:r>
              <a:rPr lang="en-US" dirty="0">
                <a:latin typeface="Bahnschrift Light Condensed" pitchFamily="34" charset="0"/>
              </a:rPr>
              <a:t>, </a:t>
            </a:r>
            <a:r>
              <a:rPr lang="en-US" dirty="0" err="1">
                <a:latin typeface="Bahnschrift Light Condensed" pitchFamily="34" charset="0"/>
              </a:rPr>
              <a:t>Pran</a:t>
            </a:r>
            <a:r>
              <a:rPr lang="en-US" dirty="0">
                <a:latin typeface="Bahnschrift Light Condensed" pitchFamily="34" charset="0"/>
              </a:rPr>
              <a:t> Kanai </a:t>
            </a:r>
            <a:r>
              <a:rPr lang="en-US" dirty="0" err="1">
                <a:latin typeface="Bahnschrift Light Condensed" pitchFamily="34" charset="0"/>
              </a:rPr>
              <a:t>Saha</a:t>
            </a:r>
            <a:r>
              <a:rPr lang="en-US" dirty="0">
                <a:latin typeface="Bahnschrift Light Condensed" pitchFamily="34" charset="0"/>
              </a:rPr>
              <a:t>, </a:t>
            </a:r>
            <a:r>
              <a:rPr lang="en-US" dirty="0" err="1">
                <a:latin typeface="Bahnschrift Light Condensed" pitchFamily="34" charset="0"/>
              </a:rPr>
              <a:t>Shaikh</a:t>
            </a:r>
            <a:r>
              <a:rPr lang="en-US" dirty="0">
                <a:latin typeface="Bahnschrift Light Condensed" pitchFamily="34" charset="0"/>
              </a:rPr>
              <a:t> </a:t>
            </a:r>
            <a:r>
              <a:rPr lang="en-US" dirty="0" err="1">
                <a:latin typeface="Bahnschrift Light Condensed" pitchFamily="34" charset="0"/>
              </a:rPr>
              <a:t>Anowarul</a:t>
            </a:r>
            <a:r>
              <a:rPr lang="en-US" dirty="0">
                <a:latin typeface="Bahnschrift Light Condensed" pitchFamily="34" charset="0"/>
              </a:rPr>
              <a:t> Fattah, ” A design for low cost electronic toll collection system with secured data communication,” International Conference on Electrical &amp; Computer Engineering (ICECE 2010), Dhaka, Bangladesh, 18-20 Dec. 2010; </a:t>
            </a:r>
          </a:p>
          <a:p>
            <a:pPr algn="just"/>
            <a:r>
              <a:rPr lang="en-US" dirty="0">
                <a:latin typeface="Bahnschrift Light Condensed" pitchFamily="34" charset="0"/>
              </a:rPr>
              <a:t>[2] K. </a:t>
            </a:r>
            <a:r>
              <a:rPr lang="en-US" dirty="0" err="1">
                <a:latin typeface="Bahnschrift Light Condensed" pitchFamily="34" charset="0"/>
              </a:rPr>
              <a:t>Balamurugan</a:t>
            </a:r>
            <a:r>
              <a:rPr lang="en-US" dirty="0">
                <a:latin typeface="Bahnschrift Light Condensed" pitchFamily="34" charset="0"/>
              </a:rPr>
              <a:t>, Dr. R. </a:t>
            </a:r>
            <a:r>
              <a:rPr lang="en-US" dirty="0" err="1">
                <a:latin typeface="Bahnschrift Light Condensed" pitchFamily="34" charset="0"/>
              </a:rPr>
              <a:t>Mahalakshmi</a:t>
            </a:r>
            <a:r>
              <a:rPr lang="en-US" dirty="0">
                <a:latin typeface="Bahnschrift Light Condensed" pitchFamily="34" charset="0"/>
              </a:rPr>
              <a:t>, Dr. S. </a:t>
            </a:r>
            <a:r>
              <a:rPr lang="en-US" dirty="0" err="1">
                <a:latin typeface="Bahnschrift Light Condensed" pitchFamily="34" charset="0"/>
              </a:rPr>
              <a:t>Elangovan</a:t>
            </a:r>
            <a:r>
              <a:rPr lang="en-US" dirty="0">
                <a:latin typeface="Bahnschrift Light Condensed" pitchFamily="34" charset="0"/>
              </a:rPr>
              <a:t> and R. </a:t>
            </a:r>
            <a:r>
              <a:rPr lang="en-US" dirty="0" err="1">
                <a:latin typeface="Bahnschrift Light Condensed" pitchFamily="34" charset="0"/>
              </a:rPr>
              <a:t>Pavithra</a:t>
            </a:r>
            <a:r>
              <a:rPr lang="en-US" dirty="0">
                <a:latin typeface="Bahnschrift Light Condensed" pitchFamily="34" charset="0"/>
              </a:rPr>
              <a:t>, “Automatic </a:t>
            </a:r>
            <a:r>
              <a:rPr lang="en-US" dirty="0" err="1">
                <a:latin typeface="Bahnschrift Light Condensed" pitchFamily="34" charset="0"/>
              </a:rPr>
              <a:t>CheckPost</a:t>
            </a:r>
            <a:r>
              <a:rPr lang="en-US" dirty="0">
                <a:latin typeface="Bahnschrift Light Condensed" pitchFamily="34" charset="0"/>
              </a:rPr>
              <a:t> and Fast Track Toll System Using RFID and GSM Module with security System,” IEEE International Conference on Advances in Electrical Technology for Green Energy 2017 (ICAETGT’ 2K17), Coimbatore, India, 23-23 Sept. 2017; </a:t>
            </a:r>
          </a:p>
          <a:p>
            <a:pPr algn="just"/>
            <a:r>
              <a:rPr lang="en-US" dirty="0">
                <a:latin typeface="Bahnschrift Light Condensed" pitchFamily="34" charset="0"/>
              </a:rPr>
              <a:t>[3] </a:t>
            </a:r>
            <a:r>
              <a:rPr lang="en-US" dirty="0">
                <a:latin typeface="Bahnschrift Light Condensed" pitchFamily="34" charset="0"/>
                <a:hlinkClick r:id="rId2"/>
              </a:rPr>
              <a:t>https://en.wikipedia.org/wiki/List_of_roads_in_Bangladesh</a:t>
            </a:r>
            <a:r>
              <a:rPr lang="en-US" dirty="0">
                <a:latin typeface="Bahnschrift Light Condensed" pitchFamily="34" charset="0"/>
              </a:rPr>
              <a:t>  </a:t>
            </a:r>
          </a:p>
          <a:p>
            <a:pPr algn="just"/>
            <a:r>
              <a:rPr lang="en-US" dirty="0">
                <a:latin typeface="Bahnschrift Light Condensed" pitchFamily="34" charset="0"/>
              </a:rPr>
              <a:t>[4] </a:t>
            </a:r>
            <a:r>
              <a:rPr lang="en-US" dirty="0">
                <a:latin typeface="Bahnschrift Light Condensed" pitchFamily="34" charset="0"/>
                <a:hlinkClick r:id="rId3"/>
              </a:rPr>
              <a:t>https://en.wikipedia.org/wiki/Electronic_toll_collection</a:t>
            </a:r>
            <a:r>
              <a:rPr lang="en-US" dirty="0">
                <a:latin typeface="Bahnschrift Light Condensed" pitchFamily="34" charset="0"/>
              </a:rPr>
              <a:t> </a:t>
            </a:r>
          </a:p>
          <a:p>
            <a:pPr algn="just"/>
            <a:r>
              <a:rPr lang="en-US" dirty="0">
                <a:latin typeface="Bahnschrift Light Condensed" pitchFamily="34" charset="0"/>
              </a:rPr>
              <a:t>[5] </a:t>
            </a:r>
            <a:r>
              <a:rPr lang="en-US" dirty="0">
                <a:latin typeface="Bahnschrift Light Condensed" pitchFamily="34" charset="0"/>
                <a:hlinkClick r:id="rId4"/>
              </a:rPr>
              <a:t>https://how2electronics.com/automated-toll-collection-system-using-rfid-arduino</a:t>
            </a:r>
            <a:r>
              <a:rPr lang="en-US" dirty="0">
                <a:latin typeface="Bahnschrift Light Condensed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33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B10E87-590A-47F4-ADCC-D7348CC8FAB0}"/>
              </a:ext>
            </a:extLst>
          </p:cNvPr>
          <p:cNvSpPr/>
          <p:nvPr/>
        </p:nvSpPr>
        <p:spPr>
          <a:xfrm>
            <a:off x="0" y="2411987"/>
            <a:ext cx="12192000" cy="2571750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0105C8-ADE5-4AD2-BD0C-EEE4BD26CC98}"/>
              </a:ext>
            </a:extLst>
          </p:cNvPr>
          <p:cNvSpPr txBox="1">
            <a:spLocks/>
          </p:cNvSpPr>
          <p:nvPr/>
        </p:nvSpPr>
        <p:spPr>
          <a:xfrm>
            <a:off x="1664278" y="2705023"/>
            <a:ext cx="6329795" cy="2322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rgbClr val="596C58"/>
                </a:solidFill>
              </a:rPr>
              <a:t>Thank</a:t>
            </a:r>
            <a:endParaRPr lang="en-US" sz="8800" b="1" dirty="0">
              <a:solidFill>
                <a:srgbClr val="596C58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037307-4968-4B3E-98F9-66FBF29E2A90}"/>
              </a:ext>
            </a:extLst>
          </p:cNvPr>
          <p:cNvSpPr txBox="1">
            <a:spLocks/>
          </p:cNvSpPr>
          <p:nvPr/>
        </p:nvSpPr>
        <p:spPr>
          <a:xfrm>
            <a:off x="6970135" y="2748967"/>
            <a:ext cx="4191000" cy="2322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b="1" dirty="0">
                <a:solidFill>
                  <a:srgbClr val="596C58"/>
                </a:solidFill>
              </a:rPr>
              <a:t>You</a:t>
            </a:r>
            <a:endParaRPr lang="en-US" sz="8600" b="1" dirty="0">
              <a:solidFill>
                <a:srgbClr val="596C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2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5" animBg="1"/>
      <p:bldP spid="12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2CAD-07A8-4ADE-AE94-6DC86757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82" y="310868"/>
            <a:ext cx="3032312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6E866C"/>
                </a:solidFill>
              </a:rPr>
              <a:t>Group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7DC54-E075-47D1-8D3C-33A6013F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035" y="1843088"/>
            <a:ext cx="3993776" cy="1585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6E866C"/>
                </a:solidFill>
              </a:rPr>
              <a:t>Submitted By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6F9569"/>
                </a:solidFill>
              </a:rPr>
              <a:t>Tasmi</a:t>
            </a:r>
            <a:r>
              <a:rPr lang="en-US" sz="1500" dirty="0">
                <a:solidFill>
                  <a:srgbClr val="6F9569"/>
                </a:solidFill>
              </a:rPr>
              <a:t> </a:t>
            </a:r>
            <a:r>
              <a:rPr lang="en-US" sz="1500" dirty="0" err="1">
                <a:solidFill>
                  <a:srgbClr val="6F9569"/>
                </a:solidFill>
              </a:rPr>
              <a:t>Khair</a:t>
            </a:r>
            <a:r>
              <a:rPr lang="en-US" sz="1500" dirty="0">
                <a:solidFill>
                  <a:srgbClr val="6F9569"/>
                </a:solidFill>
              </a:rPr>
              <a:t> </a:t>
            </a:r>
            <a:r>
              <a:rPr lang="en-US" sz="1500" dirty="0" err="1">
                <a:solidFill>
                  <a:srgbClr val="6F9569"/>
                </a:solidFill>
              </a:rPr>
              <a:t>Tapu</a:t>
            </a:r>
            <a:r>
              <a:rPr lang="en-US" sz="1500" dirty="0">
                <a:solidFill>
                  <a:srgbClr val="6F9569"/>
                </a:solidFill>
              </a:rPr>
              <a:t>(C211218)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6F9569"/>
                </a:solidFill>
              </a:rPr>
              <a:t>Maksura</a:t>
            </a:r>
            <a:r>
              <a:rPr lang="en-US" sz="1500" dirty="0">
                <a:solidFill>
                  <a:srgbClr val="6F9569"/>
                </a:solidFill>
              </a:rPr>
              <a:t> </a:t>
            </a:r>
            <a:r>
              <a:rPr lang="en-US" sz="1500" dirty="0" err="1">
                <a:solidFill>
                  <a:srgbClr val="6F9569"/>
                </a:solidFill>
              </a:rPr>
              <a:t>Binte</a:t>
            </a:r>
            <a:r>
              <a:rPr lang="en-US" sz="1500" dirty="0">
                <a:solidFill>
                  <a:srgbClr val="6F9569"/>
                </a:solidFill>
              </a:rPr>
              <a:t> Rabbani Nuha(C211224)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6F9569"/>
                </a:solidFill>
              </a:rPr>
              <a:t>Sabrina Hossain(C211211)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72046D-B41D-4FA1-9BAF-E928EDB4341B}"/>
              </a:ext>
            </a:extLst>
          </p:cNvPr>
          <p:cNvSpPr txBox="1">
            <a:spLocks/>
          </p:cNvSpPr>
          <p:nvPr/>
        </p:nvSpPr>
        <p:spPr>
          <a:xfrm>
            <a:off x="6575612" y="3896007"/>
            <a:ext cx="3993776" cy="1325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6E866C"/>
                </a:solidFill>
              </a:rPr>
              <a:t>Submitted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 err="1">
                <a:solidFill>
                  <a:srgbClr val="6F9569"/>
                </a:solidFill>
              </a:rPr>
              <a:t>Shahariar</a:t>
            </a:r>
            <a:r>
              <a:rPr lang="en-US" sz="1500" dirty="0">
                <a:solidFill>
                  <a:srgbClr val="6F9569"/>
                </a:solidFill>
              </a:rPr>
              <a:t> Reza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6F9569"/>
                </a:solidFill>
              </a:rPr>
              <a:t>Asst. Lecturer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6F9569"/>
                </a:solidFill>
              </a:rPr>
              <a:t>Department Of CSE, IIUC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96AC6F-FD62-4AE9-924D-DECD06B93225}"/>
              </a:ext>
            </a:extLst>
          </p:cNvPr>
          <p:cNvSpPr/>
          <p:nvPr/>
        </p:nvSpPr>
        <p:spPr>
          <a:xfrm>
            <a:off x="0" y="5504329"/>
            <a:ext cx="12192000" cy="836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F0C8108C-B78F-4E0A-AEFD-CD2654EDE98B}"/>
              </a:ext>
            </a:extLst>
          </p:cNvPr>
          <p:cNvSpPr/>
          <p:nvPr/>
        </p:nvSpPr>
        <p:spPr>
          <a:xfrm rot="16200000">
            <a:off x="-2018935" y="3230384"/>
            <a:ext cx="6858003" cy="397229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2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58636B-7FA7-43BE-AD0F-9DC3B53B7444}"/>
              </a:ext>
            </a:extLst>
          </p:cNvPr>
          <p:cNvSpPr/>
          <p:nvPr/>
        </p:nvSpPr>
        <p:spPr>
          <a:xfrm>
            <a:off x="9668435" y="0"/>
            <a:ext cx="2523565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6E866C"/>
                </a:solidFill>
              </a:rPr>
              <a:t>Table </a:t>
            </a:r>
          </a:p>
          <a:p>
            <a:pPr algn="ctr"/>
            <a:r>
              <a:rPr lang="en-US" sz="4800" b="1" dirty="0">
                <a:solidFill>
                  <a:srgbClr val="6E866C"/>
                </a:solidFill>
              </a:rPr>
              <a:t>Of </a:t>
            </a:r>
            <a:br>
              <a:rPr lang="en-US" sz="4800" b="1" dirty="0">
                <a:solidFill>
                  <a:srgbClr val="6E866C"/>
                </a:solidFill>
              </a:rPr>
            </a:br>
            <a:r>
              <a:rPr lang="en-US" sz="4800" b="1" dirty="0">
                <a:solidFill>
                  <a:srgbClr val="6E866C"/>
                </a:solidFill>
              </a:rPr>
              <a:t>Content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3E3DF8-8865-4A96-96B2-3F0B1B99A51B}"/>
              </a:ext>
            </a:extLst>
          </p:cNvPr>
          <p:cNvSpPr/>
          <p:nvPr/>
        </p:nvSpPr>
        <p:spPr>
          <a:xfrm>
            <a:off x="1493384" y="1000600"/>
            <a:ext cx="712694" cy="71269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E866C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08FCC1-1D53-4FC1-BEE4-F6364B724ED8}"/>
              </a:ext>
            </a:extLst>
          </p:cNvPr>
          <p:cNvSpPr/>
          <p:nvPr/>
        </p:nvSpPr>
        <p:spPr>
          <a:xfrm>
            <a:off x="3363608" y="988359"/>
            <a:ext cx="712694" cy="712694"/>
          </a:xfrm>
          <a:prstGeom prst="ellipse">
            <a:avLst/>
          </a:prstGeom>
          <a:solidFill>
            <a:srgbClr val="809E7E"/>
          </a:solidFill>
          <a:ln>
            <a:solidFill>
              <a:srgbClr val="6E8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1C9086-3F88-4387-9C36-008FA11EF512}"/>
              </a:ext>
            </a:extLst>
          </p:cNvPr>
          <p:cNvSpPr/>
          <p:nvPr/>
        </p:nvSpPr>
        <p:spPr>
          <a:xfrm>
            <a:off x="5233832" y="988359"/>
            <a:ext cx="712694" cy="712694"/>
          </a:xfrm>
          <a:prstGeom prst="ellipse">
            <a:avLst/>
          </a:prstGeom>
          <a:solidFill>
            <a:srgbClr val="596C58"/>
          </a:solidFill>
          <a:ln>
            <a:solidFill>
              <a:srgbClr val="596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D48344-42B3-48E2-B9FC-156F655BDCEA}"/>
              </a:ext>
            </a:extLst>
          </p:cNvPr>
          <p:cNvSpPr/>
          <p:nvPr/>
        </p:nvSpPr>
        <p:spPr>
          <a:xfrm>
            <a:off x="3363608" y="3376084"/>
            <a:ext cx="712694" cy="712694"/>
          </a:xfrm>
          <a:prstGeom prst="ellipse">
            <a:avLst/>
          </a:prstGeom>
          <a:solidFill>
            <a:srgbClr val="809E7E"/>
          </a:solidFill>
          <a:ln>
            <a:solidFill>
              <a:srgbClr val="6E8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ED5E68-0C47-46D6-9C00-8F6EBB9BA047}"/>
              </a:ext>
            </a:extLst>
          </p:cNvPr>
          <p:cNvSpPr/>
          <p:nvPr/>
        </p:nvSpPr>
        <p:spPr>
          <a:xfrm>
            <a:off x="5221724" y="3376083"/>
            <a:ext cx="712694" cy="712694"/>
          </a:xfrm>
          <a:prstGeom prst="ellipse">
            <a:avLst/>
          </a:prstGeom>
          <a:solidFill>
            <a:srgbClr val="596C58"/>
          </a:solidFill>
          <a:ln>
            <a:solidFill>
              <a:srgbClr val="596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A65EF3-22F0-4BA0-8FAB-9F1DAF432B2D}"/>
              </a:ext>
            </a:extLst>
          </p:cNvPr>
          <p:cNvGrpSpPr/>
          <p:nvPr/>
        </p:nvGrpSpPr>
        <p:grpSpPr>
          <a:xfrm>
            <a:off x="1433000" y="3376084"/>
            <a:ext cx="712694" cy="712694"/>
            <a:chOff x="1062343" y="3936625"/>
            <a:chExt cx="712694" cy="71269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E00553-42BC-4C91-B30A-575766DCEC27}"/>
                </a:ext>
              </a:extLst>
            </p:cNvPr>
            <p:cNvSpPr/>
            <p:nvPr/>
          </p:nvSpPr>
          <p:spPr>
            <a:xfrm>
              <a:off x="1062343" y="3936625"/>
              <a:ext cx="712694" cy="71269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2225C4-327F-4089-AE58-DFB814D85AB1}"/>
                </a:ext>
              </a:extLst>
            </p:cNvPr>
            <p:cNvSpPr/>
            <p:nvPr/>
          </p:nvSpPr>
          <p:spPr>
            <a:xfrm>
              <a:off x="1248610" y="4062139"/>
              <a:ext cx="340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6E866C"/>
                  </a:solidFill>
                </a:rPr>
                <a:t>5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AB2E120-F739-4BBE-9F8A-775097038DE1}"/>
              </a:ext>
            </a:extLst>
          </p:cNvPr>
          <p:cNvSpPr txBox="1"/>
          <p:nvPr/>
        </p:nvSpPr>
        <p:spPr>
          <a:xfrm>
            <a:off x="3022915" y="1929984"/>
            <a:ext cx="1394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Goals Of Project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4290B7-DF5B-4740-9FB7-5A00E2ABC5B9}"/>
              </a:ext>
            </a:extLst>
          </p:cNvPr>
          <p:cNvSpPr txBox="1"/>
          <p:nvPr/>
        </p:nvSpPr>
        <p:spPr>
          <a:xfrm>
            <a:off x="6950605" y="2053094"/>
            <a:ext cx="13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Component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002133-B432-4491-9AF3-92000A881FE5}"/>
              </a:ext>
            </a:extLst>
          </p:cNvPr>
          <p:cNvSpPr txBox="1"/>
          <p:nvPr/>
        </p:nvSpPr>
        <p:spPr>
          <a:xfrm>
            <a:off x="1218411" y="4367824"/>
            <a:ext cx="1121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Block 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&amp;</a:t>
            </a:r>
            <a:b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</a:b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Circuit Diagram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FDBE67-B30D-40D0-AFD2-724768D4C28E}"/>
              </a:ext>
            </a:extLst>
          </p:cNvPr>
          <p:cNvSpPr txBox="1"/>
          <p:nvPr/>
        </p:nvSpPr>
        <p:spPr>
          <a:xfrm>
            <a:off x="2884313" y="4649319"/>
            <a:ext cx="1532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Limitation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FA45BE-6557-4304-8977-35E7B4763929}"/>
              </a:ext>
            </a:extLst>
          </p:cNvPr>
          <p:cNvSpPr txBox="1"/>
          <p:nvPr/>
        </p:nvSpPr>
        <p:spPr>
          <a:xfrm>
            <a:off x="4974404" y="4649319"/>
            <a:ext cx="153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Future Scope</a:t>
            </a:r>
          </a:p>
          <a:p>
            <a:endParaRPr lang="en-US" sz="1600" b="1" dirty="0">
              <a:solidFill>
                <a:schemeClr val="accent6">
                  <a:lumMod val="50000"/>
                </a:schemeClr>
              </a:solidFill>
              <a:latin typeface="Encode Sans Semi Condensed" panose="0000050600000000000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0C1DD-1F60-4F6D-812B-C248F179E6C7}"/>
              </a:ext>
            </a:extLst>
          </p:cNvPr>
          <p:cNvSpPr txBox="1"/>
          <p:nvPr/>
        </p:nvSpPr>
        <p:spPr>
          <a:xfrm>
            <a:off x="4693178" y="1897582"/>
            <a:ext cx="1929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Traditional 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Vs 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Proposed System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0139BA-2608-49E3-B594-CAF9C2116A8E}"/>
              </a:ext>
            </a:extLst>
          </p:cNvPr>
          <p:cNvSpPr/>
          <p:nvPr/>
        </p:nvSpPr>
        <p:spPr>
          <a:xfrm>
            <a:off x="7094786" y="1000600"/>
            <a:ext cx="712694" cy="712694"/>
          </a:xfrm>
          <a:prstGeom prst="ellipse">
            <a:avLst/>
          </a:prstGeom>
          <a:solidFill>
            <a:srgbClr val="2F392F"/>
          </a:solidFill>
          <a:ln>
            <a:solidFill>
              <a:srgbClr val="596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8EBF10B-511A-4664-97AF-9639A56EB80C}"/>
              </a:ext>
            </a:extLst>
          </p:cNvPr>
          <p:cNvSpPr/>
          <p:nvPr/>
        </p:nvSpPr>
        <p:spPr>
          <a:xfrm>
            <a:off x="7258169" y="3376083"/>
            <a:ext cx="712694" cy="712694"/>
          </a:xfrm>
          <a:prstGeom prst="ellipse">
            <a:avLst/>
          </a:prstGeom>
          <a:solidFill>
            <a:srgbClr val="2F392F"/>
          </a:solidFill>
          <a:ln>
            <a:solidFill>
              <a:srgbClr val="596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01E725-AF2E-474D-B191-11E54BD48BC5}"/>
              </a:ext>
            </a:extLst>
          </p:cNvPr>
          <p:cNvSpPr txBox="1"/>
          <p:nvPr/>
        </p:nvSpPr>
        <p:spPr>
          <a:xfrm>
            <a:off x="7003806" y="4649319"/>
            <a:ext cx="153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Conclusion</a:t>
            </a:r>
          </a:p>
          <a:p>
            <a:endParaRPr lang="en-US" sz="1600" b="1" dirty="0">
              <a:solidFill>
                <a:schemeClr val="accent6">
                  <a:lumMod val="50000"/>
                </a:schemeClr>
              </a:solidFill>
              <a:latin typeface="Encode Sans Semi Condensed" panose="0000050600000000000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F321D2-55CC-46B3-B995-5E7DF666AD9F}"/>
              </a:ext>
            </a:extLst>
          </p:cNvPr>
          <p:cNvSpPr/>
          <p:nvPr/>
        </p:nvSpPr>
        <p:spPr>
          <a:xfrm>
            <a:off x="1168710" y="1905402"/>
            <a:ext cx="1452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Proposed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Encode Sans Semi Condensed" panose="00000506000000000000" charset="0"/>
              </a:rPr>
              <a:t>  Framework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50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26" grpId="0"/>
      <p:bldP spid="27" grpId="0"/>
      <p:bldP spid="28" grpId="0"/>
      <p:bldP spid="29" grpId="0"/>
      <p:bldP spid="30" grpId="0"/>
      <p:bldP spid="32" grpId="0"/>
      <p:bldP spid="38" grpId="0" animBg="1"/>
      <p:bldP spid="39" grpId="0" animBg="1"/>
      <p:bldP spid="40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A77E5-584E-44FA-BE4A-C9E52E10C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46"/>
          <a:stretch/>
        </p:blipFill>
        <p:spPr>
          <a:xfrm>
            <a:off x="1666125" y="355242"/>
            <a:ext cx="9115808" cy="614751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406227-D9AC-4041-BF2A-3FB38D7C4714}"/>
              </a:ext>
            </a:extLst>
          </p:cNvPr>
          <p:cNvSpPr/>
          <p:nvPr/>
        </p:nvSpPr>
        <p:spPr>
          <a:xfrm rot="5400000">
            <a:off x="-2770345" y="2770342"/>
            <a:ext cx="6858003" cy="1317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5C739-DECD-472F-AF4E-9C804BFDE329}"/>
              </a:ext>
            </a:extLst>
          </p:cNvPr>
          <p:cNvGrpSpPr/>
          <p:nvPr/>
        </p:nvGrpSpPr>
        <p:grpSpPr>
          <a:xfrm>
            <a:off x="-1" y="-4"/>
            <a:ext cx="1474490" cy="6858003"/>
            <a:chOff x="-1" y="-4"/>
            <a:chExt cx="1474490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3A64B6-232E-4417-B41A-B3CF571BA02F}"/>
                </a:ext>
              </a:extLst>
            </p:cNvPr>
            <p:cNvSpPr/>
            <p:nvPr/>
          </p:nvSpPr>
          <p:spPr>
            <a:xfrm rot="5400000">
              <a:off x="-2770346" y="2770341"/>
              <a:ext cx="6858003" cy="131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Diagonal Corners Rounded 8">
              <a:extLst>
                <a:ext uri="{FF2B5EF4-FFF2-40B4-BE49-F238E27FC236}">
                  <a16:creationId xmlns:a16="http://schemas.microsoft.com/office/drawing/2014/main" id="{216D55B7-6B59-42FD-B1F3-8AEDE5E039B9}"/>
                </a:ext>
              </a:extLst>
            </p:cNvPr>
            <p:cNvSpPr/>
            <p:nvPr/>
          </p:nvSpPr>
          <p:spPr>
            <a:xfrm rot="16200000">
              <a:off x="-739032" y="3401467"/>
              <a:ext cx="4143378" cy="283664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094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9E6C-A29C-4BAA-AEBF-8FACE747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Goals Of Project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FCBB3-8458-4AF7-9164-D03A5D6E7059}"/>
              </a:ext>
            </a:extLst>
          </p:cNvPr>
          <p:cNvSpPr/>
          <p:nvPr/>
        </p:nvSpPr>
        <p:spPr>
          <a:xfrm>
            <a:off x="2920104" y="1690688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Reduce Traffic Jam Around Toll Collection Booths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5631D0-CFAC-4296-91D7-A4D3A2933469}"/>
              </a:ext>
            </a:extLst>
          </p:cNvPr>
          <p:cNvSpPr/>
          <p:nvPr/>
        </p:nvSpPr>
        <p:spPr>
          <a:xfrm>
            <a:off x="2920104" y="5842616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Prevent Corruption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7C6B2-42D5-44D6-BC6E-52224BFABFFF}"/>
              </a:ext>
            </a:extLst>
          </p:cNvPr>
          <p:cNvSpPr/>
          <p:nvPr/>
        </p:nvSpPr>
        <p:spPr>
          <a:xfrm>
            <a:off x="2920104" y="3395804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Develop Faster &amp; Accurate Transit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07EF29-B8A3-4C86-853D-A17076904CE3}"/>
              </a:ext>
            </a:extLst>
          </p:cNvPr>
          <p:cNvSpPr/>
          <p:nvPr/>
        </p:nvSpPr>
        <p:spPr>
          <a:xfrm>
            <a:off x="2920104" y="4246612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Reduce Manhour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ABE3DC-1EF5-4FF9-B991-080CC690B152}"/>
              </a:ext>
            </a:extLst>
          </p:cNvPr>
          <p:cNvSpPr/>
          <p:nvPr/>
        </p:nvSpPr>
        <p:spPr>
          <a:xfrm>
            <a:off x="2920104" y="5044614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Make a Better Toll Booth Management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91C68-37B0-457F-AC4D-EA937FE18EC4}"/>
              </a:ext>
            </a:extLst>
          </p:cNvPr>
          <p:cNvSpPr/>
          <p:nvPr/>
        </p:nvSpPr>
        <p:spPr>
          <a:xfrm>
            <a:off x="2920104" y="2529801"/>
            <a:ext cx="6351792" cy="622206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6C58"/>
                </a:solidFill>
              </a:rPr>
              <a:t>To Make a Sensor based Advanced System</a:t>
            </a:r>
          </a:p>
        </p:txBody>
      </p:sp>
    </p:spTree>
    <p:extLst>
      <p:ext uri="{BB962C8B-B14F-4D97-AF65-F5344CB8AC3E}">
        <p14:creationId xmlns:p14="http://schemas.microsoft.com/office/powerpoint/2010/main" val="18297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43D2-662D-4EF3-AEE2-0D0521FD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66"/>
            <a:ext cx="10515600" cy="88493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596C58"/>
                </a:solidFill>
              </a:rPr>
              <a:t>Traditional Vs Proposed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8235C8-C54B-4C25-AD3C-BA581656A656}"/>
              </a:ext>
            </a:extLst>
          </p:cNvPr>
          <p:cNvSpPr/>
          <p:nvPr/>
        </p:nvSpPr>
        <p:spPr>
          <a:xfrm>
            <a:off x="2207118" y="2025066"/>
            <a:ext cx="3346518" cy="1095487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    Traffic Clogging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&amp;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Time Delay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659A79-D5FE-47D2-A3E3-A5B5AA21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493167" y="1231834"/>
            <a:ext cx="2281481" cy="13255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0B966D-9386-4DB7-91EF-395E42639D09}"/>
              </a:ext>
            </a:extLst>
          </p:cNvPr>
          <p:cNvSpPr/>
          <p:nvPr/>
        </p:nvSpPr>
        <p:spPr>
          <a:xfrm>
            <a:off x="2207118" y="3639294"/>
            <a:ext cx="3346518" cy="1095487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Corruption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&amp;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Unnecessary Charges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01EA2A-E877-4687-BFD0-121A20A018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6" y="2987311"/>
            <a:ext cx="2281482" cy="12102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D15800-A820-48D6-9FB6-14E0F6375565}"/>
              </a:ext>
            </a:extLst>
          </p:cNvPr>
          <p:cNvSpPr/>
          <p:nvPr/>
        </p:nvSpPr>
        <p:spPr>
          <a:xfrm>
            <a:off x="2207118" y="5458673"/>
            <a:ext cx="3346518" cy="982102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Slower System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&amp;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Fuel Loss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88D79D-0D7E-4A47-A6D1-15DC1ECFD9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6" y="4716287"/>
            <a:ext cx="2281482" cy="13333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C2E0C3-5B8D-45E8-A109-34CD024FC279}"/>
              </a:ext>
            </a:extLst>
          </p:cNvPr>
          <p:cNvSpPr/>
          <p:nvPr/>
        </p:nvSpPr>
        <p:spPr>
          <a:xfrm>
            <a:off x="8480610" y="2025065"/>
            <a:ext cx="3346518" cy="1095487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    Faster Transit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With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 Sensor Detection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80A094-647C-41F6-A838-3F8B0A210B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78"/>
          <a:stretch/>
        </p:blipFill>
        <p:spPr>
          <a:xfrm>
            <a:off x="6222224" y="1344333"/>
            <a:ext cx="2529617" cy="13409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F7789E-9101-4CE1-9C7F-B216E658DD07}"/>
              </a:ext>
            </a:extLst>
          </p:cNvPr>
          <p:cNvSpPr/>
          <p:nvPr/>
        </p:nvSpPr>
        <p:spPr>
          <a:xfrm>
            <a:off x="8480610" y="3602094"/>
            <a:ext cx="3346518" cy="1095487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    No Corruption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&amp;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 100% Accuracy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602CE4B-2642-4A3E-93D8-8F677729A06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5" t="16275" b="15023"/>
          <a:stretch/>
        </p:blipFill>
        <p:spPr>
          <a:xfrm>
            <a:off x="6144681" y="2941324"/>
            <a:ext cx="2607160" cy="134096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60E2C9F-9BBD-436A-A03D-D12F2545215B}"/>
              </a:ext>
            </a:extLst>
          </p:cNvPr>
          <p:cNvSpPr/>
          <p:nvPr/>
        </p:nvSpPr>
        <p:spPr>
          <a:xfrm>
            <a:off x="8480610" y="5308866"/>
            <a:ext cx="3346518" cy="1095487"/>
          </a:xfrm>
          <a:prstGeom prst="rect">
            <a:avLst/>
          </a:prstGeom>
          <a:solidFill>
            <a:srgbClr val="F4F9F1"/>
          </a:solidFill>
          <a:ln>
            <a:solidFill>
              <a:srgbClr val="F4F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596C58"/>
                </a:solidFill>
              </a:rPr>
              <a:t>    Reduction Of Manhour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&amp; </a:t>
            </a:r>
          </a:p>
          <a:p>
            <a:pPr algn="ctr"/>
            <a:r>
              <a:rPr lang="en-US" sz="2000" b="1" dirty="0">
                <a:solidFill>
                  <a:srgbClr val="596C58"/>
                </a:solidFill>
              </a:rPr>
              <a:t>Auto Mechanism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AD538A1-2390-4843-8E89-3C748AB290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773"/>
          <a:stretch/>
        </p:blipFill>
        <p:spPr>
          <a:xfrm>
            <a:off x="6415911" y="4620011"/>
            <a:ext cx="2385718" cy="14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 animBg="1"/>
      <p:bldP spid="19" grpId="0" animBg="1"/>
      <p:bldP spid="27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93EF4-F9F7-4A6C-8C42-AB2D5F3D1D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44693" y="559605"/>
            <a:ext cx="1812460" cy="1382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4BB9D-884B-453B-84CC-FAD0C67C7C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07135" y="2807246"/>
            <a:ext cx="1573287" cy="1280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F87A4-42E7-45DE-8940-1BB5B089A445}"/>
              </a:ext>
            </a:extLst>
          </p:cNvPr>
          <p:cNvPicPr/>
          <p:nvPr/>
        </p:nvPicPr>
        <p:blipFill rotWithShape="1">
          <a:blip r:embed="rId4"/>
          <a:srcRect l="3299"/>
          <a:stretch/>
        </p:blipFill>
        <p:spPr bwMode="auto">
          <a:xfrm>
            <a:off x="9674667" y="2810811"/>
            <a:ext cx="1396908" cy="1382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FCF33-28E3-4578-B677-C710D32C5DE5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5392" y="514821"/>
            <a:ext cx="1716183" cy="1382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9C0C33-92C2-4BDB-9F80-719CBEFB9DE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83" y="4894069"/>
            <a:ext cx="1477116" cy="1280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1AA99-F342-4658-A4BB-BCB8D01B20EE}"/>
              </a:ext>
            </a:extLst>
          </p:cNvPr>
          <p:cNvPicPr/>
          <p:nvPr/>
        </p:nvPicPr>
        <p:blipFill rotWithShape="1">
          <a:blip r:embed="rId8"/>
          <a:srcRect t="36586" b="12139"/>
          <a:stretch/>
        </p:blipFill>
        <p:spPr bwMode="auto">
          <a:xfrm>
            <a:off x="3311880" y="891037"/>
            <a:ext cx="2118995" cy="850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369692-39CB-4050-B8E2-352058822243}"/>
              </a:ext>
            </a:extLst>
          </p:cNvPr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16" y="4894068"/>
            <a:ext cx="1468626" cy="128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C32F13-EC8A-4124-A996-94F7377D4E55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9674667" y="5088257"/>
            <a:ext cx="1396908" cy="92616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E1426D0-D731-4DC9-ACF6-C22BD2950409}"/>
              </a:ext>
            </a:extLst>
          </p:cNvPr>
          <p:cNvSpPr/>
          <p:nvPr/>
        </p:nvSpPr>
        <p:spPr>
          <a:xfrm>
            <a:off x="6556422" y="2114528"/>
            <a:ext cx="1270604" cy="35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Arduino</a:t>
            </a:r>
            <a:r>
              <a:rPr lang="en-US" sz="14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UNO</a:t>
            </a:r>
            <a:endParaRPr lang="en-US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175C2A-C125-4E6A-A8C4-E3EEE3CDFC06}"/>
              </a:ext>
            </a:extLst>
          </p:cNvPr>
          <p:cNvSpPr/>
          <p:nvPr/>
        </p:nvSpPr>
        <p:spPr>
          <a:xfrm>
            <a:off x="3684983" y="2094866"/>
            <a:ext cx="1132160" cy="358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 Sensor</a:t>
            </a:r>
            <a:endParaRPr lang="en-US" sz="2000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43C9-1326-4BA0-9C94-D99FF483E633}"/>
              </a:ext>
            </a:extLst>
          </p:cNvPr>
          <p:cNvSpPr/>
          <p:nvPr/>
        </p:nvSpPr>
        <p:spPr>
          <a:xfrm>
            <a:off x="9099418" y="2128144"/>
            <a:ext cx="2133276" cy="325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solidFill>
                  <a:srgbClr val="596C5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16*2 LCD Display With I2C</a:t>
            </a:r>
            <a:endParaRPr lang="en-US" sz="1400" b="1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A5324-3AD5-401D-851C-45234EF02DA4}"/>
              </a:ext>
            </a:extLst>
          </p:cNvPr>
          <p:cNvSpPr/>
          <p:nvPr/>
        </p:nvSpPr>
        <p:spPr>
          <a:xfrm>
            <a:off x="3517719" y="4182170"/>
            <a:ext cx="1944655" cy="57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RC522 RFID Card Reader Module</a:t>
            </a:r>
            <a:endParaRPr lang="en-US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CFFABF-3A22-4B29-A965-F0CAB462DC8D}"/>
              </a:ext>
            </a:extLst>
          </p:cNvPr>
          <p:cNvSpPr/>
          <p:nvPr/>
        </p:nvSpPr>
        <p:spPr>
          <a:xfrm>
            <a:off x="6413855" y="4289411"/>
            <a:ext cx="2071081" cy="358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RFID</a:t>
            </a:r>
            <a:r>
              <a:rPr lang="en-US" sz="14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TAG &amp; Smart Card</a:t>
            </a:r>
            <a:endParaRPr lang="en-US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12D7B8A-4288-40A3-A04E-3477078410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3855" y="2969151"/>
            <a:ext cx="1416315" cy="121301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158ED4B-E683-45ED-85F7-56FB4E2D6178}"/>
              </a:ext>
            </a:extLst>
          </p:cNvPr>
          <p:cNvSpPr/>
          <p:nvPr/>
        </p:nvSpPr>
        <p:spPr>
          <a:xfrm>
            <a:off x="9856223" y="4321041"/>
            <a:ext cx="1272400" cy="35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Jumper Wire</a:t>
            </a:r>
            <a:endParaRPr lang="en-US" sz="2000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043208-A0ED-4A55-86BF-9FE330218895}"/>
              </a:ext>
            </a:extLst>
          </p:cNvPr>
          <p:cNvSpPr/>
          <p:nvPr/>
        </p:nvSpPr>
        <p:spPr>
          <a:xfrm>
            <a:off x="10029623" y="6123595"/>
            <a:ext cx="1041952" cy="35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 Lights</a:t>
            </a:r>
            <a:endParaRPr lang="en-US" sz="2000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E6C31D-0F7D-4270-983E-A5C6583652BC}"/>
              </a:ext>
            </a:extLst>
          </p:cNvPr>
          <p:cNvSpPr/>
          <p:nvPr/>
        </p:nvSpPr>
        <p:spPr>
          <a:xfrm>
            <a:off x="3708625" y="6143329"/>
            <a:ext cx="819505" cy="358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Buzzer</a:t>
            </a:r>
            <a:endParaRPr lang="en-US" sz="2000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EE9368-AE28-4CC9-BA6E-AC70D6CF53C5}"/>
              </a:ext>
            </a:extLst>
          </p:cNvPr>
          <p:cNvSpPr/>
          <p:nvPr/>
        </p:nvSpPr>
        <p:spPr>
          <a:xfrm>
            <a:off x="6822096" y="6124367"/>
            <a:ext cx="1334220" cy="358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596C5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Servo Motor</a:t>
            </a:r>
            <a:endParaRPr lang="en-US" sz="2000" dirty="0">
              <a:solidFill>
                <a:srgbClr val="596C5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05195-2083-4B40-90E7-3C420A57673D}"/>
              </a:ext>
            </a:extLst>
          </p:cNvPr>
          <p:cNvGrpSpPr/>
          <p:nvPr/>
        </p:nvGrpSpPr>
        <p:grpSpPr>
          <a:xfrm>
            <a:off x="-49444" y="-3"/>
            <a:ext cx="2782451" cy="6858003"/>
            <a:chOff x="-49444" y="-3"/>
            <a:chExt cx="2782451" cy="68580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9AAD14-5FD9-4928-A471-B6733C020F1C}"/>
                </a:ext>
              </a:extLst>
            </p:cNvPr>
            <p:cNvSpPr/>
            <p:nvPr/>
          </p:nvSpPr>
          <p:spPr>
            <a:xfrm>
              <a:off x="-49444" y="0"/>
              <a:ext cx="2583837" cy="6858000"/>
            </a:xfrm>
            <a:prstGeom prst="rect">
              <a:avLst/>
            </a:prstGeom>
            <a:solidFill>
              <a:srgbClr val="E2F0D9"/>
            </a:solidFill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596C58"/>
                  </a:solidFill>
                </a:rPr>
                <a:t>Components</a:t>
              </a:r>
              <a:endParaRPr lang="en-US" sz="2800" dirty="0"/>
            </a:p>
          </p:txBody>
        </p:sp>
        <p:sp>
          <p:nvSpPr>
            <p:cNvPr id="34" name="Rectangle: Diagonal Corners Rounded 33">
              <a:extLst>
                <a:ext uri="{FF2B5EF4-FFF2-40B4-BE49-F238E27FC236}">
                  <a16:creationId xmlns:a16="http://schemas.microsoft.com/office/drawing/2014/main" id="{CB5A69BC-55AF-438B-9689-ED065F801205}"/>
                </a:ext>
              </a:extLst>
            </p:cNvPr>
            <p:cNvSpPr/>
            <p:nvPr/>
          </p:nvSpPr>
          <p:spPr>
            <a:xfrm rot="16200000">
              <a:off x="-894609" y="3230384"/>
              <a:ext cx="6858003" cy="397229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66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6" grpId="0"/>
      <p:bldP spid="27" grpId="0"/>
      <p:bldP spid="29" grpId="0"/>
      <p:bldP spid="30" grpId="0"/>
      <p:bldP spid="31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52B461-AB07-4DB1-A33A-58C0E00007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21" y="760954"/>
            <a:ext cx="8426207" cy="55860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27C097A-E9E6-4C94-A194-26504E6011DB}"/>
              </a:ext>
            </a:extLst>
          </p:cNvPr>
          <p:cNvGrpSpPr/>
          <p:nvPr/>
        </p:nvGrpSpPr>
        <p:grpSpPr>
          <a:xfrm>
            <a:off x="0" y="0"/>
            <a:ext cx="2289303" cy="6858000"/>
            <a:chOff x="0" y="0"/>
            <a:chExt cx="2289303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B2287D-C346-4D92-B1B5-28E251D1B423}"/>
                </a:ext>
              </a:extLst>
            </p:cNvPr>
            <p:cNvSpPr/>
            <p:nvPr/>
          </p:nvSpPr>
          <p:spPr>
            <a:xfrm>
              <a:off x="0" y="0"/>
              <a:ext cx="2191870" cy="6858000"/>
            </a:xfrm>
            <a:prstGeom prst="rect">
              <a:avLst/>
            </a:prstGeom>
            <a:solidFill>
              <a:srgbClr val="E2F0D9"/>
            </a:solidFill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596C58"/>
                  </a:solidFill>
                </a:rPr>
                <a:t>BLOCK </a:t>
              </a:r>
              <a:br>
                <a:rPr lang="en-US" sz="2800" b="1" dirty="0">
                  <a:solidFill>
                    <a:srgbClr val="596C58"/>
                  </a:solidFill>
                </a:rPr>
              </a:br>
              <a:r>
                <a:rPr lang="en-US" sz="2800" b="1" dirty="0">
                  <a:solidFill>
                    <a:srgbClr val="596C58"/>
                  </a:solidFill>
                </a:rPr>
                <a:t>DIAGRAM</a:t>
              </a:r>
            </a:p>
          </p:txBody>
        </p:sp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FEE2B4C1-9848-4B0A-8724-DF67862810D6}"/>
                </a:ext>
              </a:extLst>
            </p:cNvPr>
            <p:cNvSpPr/>
            <p:nvPr/>
          </p:nvSpPr>
          <p:spPr>
            <a:xfrm rot="16200000">
              <a:off x="872225" y="3456550"/>
              <a:ext cx="2639291" cy="194864"/>
            </a:xfrm>
            <a:prstGeom prst="round2Diag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D5EAEB6-D47C-4625-93E8-8CD195F84237}"/>
              </a:ext>
            </a:extLst>
          </p:cNvPr>
          <p:cNvSpPr/>
          <p:nvPr/>
        </p:nvSpPr>
        <p:spPr>
          <a:xfrm>
            <a:off x="7829551" y="1057275"/>
            <a:ext cx="642937" cy="214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329745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267575-E371-476F-8B57-0AFFB46C887F}"/>
              </a:ext>
            </a:extLst>
          </p:cNvPr>
          <p:cNvSpPr/>
          <p:nvPr/>
        </p:nvSpPr>
        <p:spPr>
          <a:xfrm>
            <a:off x="0" y="5162550"/>
            <a:ext cx="12192000" cy="1695451"/>
          </a:xfrm>
          <a:prstGeom prst="rect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596C58"/>
                </a:solidFill>
              </a:rPr>
              <a:t>CIRCUIT DIAGRAM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D8A6EF6-6BCE-4AAD-8941-B0AA0CD3DAAA}"/>
              </a:ext>
            </a:extLst>
          </p:cNvPr>
          <p:cNvSpPr/>
          <p:nvPr/>
        </p:nvSpPr>
        <p:spPr>
          <a:xfrm>
            <a:off x="0" y="4948376"/>
            <a:ext cx="12192000" cy="366302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electronics, tex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24FE0F99-4D5B-4D1F-9FF4-5DBF3F45E3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04" y="1103157"/>
            <a:ext cx="4579753" cy="328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6" t="30255" r="22396" b="26022"/>
          <a:stretch/>
        </p:blipFill>
        <p:spPr>
          <a:xfrm>
            <a:off x="5878286" y="857223"/>
            <a:ext cx="5041259" cy="34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422</Words>
  <Application>Microsoft Office PowerPoint</Application>
  <PresentationFormat>Widescreen</PresentationFormat>
  <Paragraphs>95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Bahnschrift Light Condensed</vt:lpstr>
      <vt:lpstr>Calibri</vt:lpstr>
      <vt:lpstr>Calibri Light</vt:lpstr>
      <vt:lpstr>Encode Sans Semi Condensed</vt:lpstr>
      <vt:lpstr>Symbol</vt:lpstr>
      <vt:lpstr>Office Theme</vt:lpstr>
      <vt:lpstr>PowerPoint Presentation</vt:lpstr>
      <vt:lpstr>Group Intro</vt:lpstr>
      <vt:lpstr>PowerPoint Presentation</vt:lpstr>
      <vt:lpstr>PowerPoint Presentation</vt:lpstr>
      <vt:lpstr>Goals Of Project</vt:lpstr>
      <vt:lpstr>Traditional Vs Proposed System</vt:lpstr>
      <vt:lpstr>PowerPoint Presentation</vt:lpstr>
      <vt:lpstr>PowerPoint Presentation</vt:lpstr>
      <vt:lpstr>PowerPoint Presentation</vt:lpstr>
      <vt:lpstr>PowerPoint Presentation</vt:lpstr>
      <vt:lpstr>Limitation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Nuha Tahsin</dc:creator>
  <cp:lastModifiedBy>Nuha Tahsin</cp:lastModifiedBy>
  <cp:revision>77</cp:revision>
  <dcterms:created xsi:type="dcterms:W3CDTF">2023-06-12T16:27:25Z</dcterms:created>
  <dcterms:modified xsi:type="dcterms:W3CDTF">2023-06-15T13:34:51Z</dcterms:modified>
</cp:coreProperties>
</file>